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85" r:id="rId5"/>
    <p:sldId id="516" r:id="rId6"/>
    <p:sldId id="320" r:id="rId7"/>
    <p:sldId id="517" r:id="rId8"/>
    <p:sldId id="518" r:id="rId9"/>
    <p:sldId id="519" r:id="rId10"/>
    <p:sldId id="521" r:id="rId11"/>
    <p:sldId id="522" r:id="rId12"/>
    <p:sldId id="523" r:id="rId13"/>
    <p:sldId id="548" r:id="rId14"/>
    <p:sldId id="520" r:id="rId15"/>
    <p:sldId id="530" r:id="rId16"/>
    <p:sldId id="524" r:id="rId17"/>
    <p:sldId id="529" r:id="rId18"/>
    <p:sldId id="528" r:id="rId19"/>
    <p:sldId id="543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559"/>
    <a:srgbClr val="000066"/>
    <a:srgbClr val="4EBEA3"/>
    <a:srgbClr val="00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1" autoAdjust="0"/>
    <p:restoredTop sz="94964" autoAdjust="0"/>
  </p:normalViewPr>
  <p:slideViewPr>
    <p:cSldViewPr>
      <p:cViewPr varScale="1">
        <p:scale>
          <a:sx n="62" d="100"/>
          <a:sy n="62" d="100"/>
        </p:scale>
        <p:origin x="102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FC3B227F-47D5-447F-98FA-D5AFFCF6288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2920B1AD-3D19-4995-802A-F7A01FAFC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63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F1B6C874-D6A7-4BDD-9120-B4A8652F19E9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28E48B19-B041-4F80-993B-5BC5E9B75E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51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A9096-8B1D-440E-9C5B-F17F01E59D77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2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002D-4AEF-4647-9270-28AE846662DA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B4D4C788-28D3-445F-9286-4E48A89386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68110" cy="47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23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/>
            </a:gs>
            <a:gs pos="0">
              <a:schemeClr val="tx2">
                <a:lumMod val="60000"/>
                <a:lumOff val="40000"/>
              </a:schemeClr>
            </a:gs>
            <a:gs pos="98000">
              <a:srgbClr val="61C19F">
                <a:alpha val="0"/>
                <a:lumMod val="0"/>
                <a:lumOff val="100000"/>
              </a:srgbClr>
            </a:gs>
            <a:gs pos="96000">
              <a:srgbClr val="6EC3A9">
                <a:lumMod val="0"/>
                <a:lumOff val="100000"/>
                <a:alpha val="0"/>
              </a:srgbClr>
            </a:gs>
            <a:gs pos="5000">
              <a:schemeClr val="accent1">
                <a:tint val="44500"/>
                <a:satMod val="160000"/>
              </a:schemeClr>
            </a:gs>
            <a:gs pos="1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B4EB-6230-472A-B8AD-E11DC981E666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931E2-0835-494D-A25F-348A067D5B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4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sites/default/files/2016-01/documents/field_xrf_measurement107_af.r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14400" y="3427412"/>
            <a:ext cx="7467600" cy="1588"/>
          </a:xfrm>
          <a:prstGeom prst="line">
            <a:avLst/>
          </a:prstGeom>
          <a:ln w="63500">
            <a:gradFill>
              <a:gsLst>
                <a:gs pos="25000">
                  <a:srgbClr val="6169AA"/>
                </a:gs>
                <a:gs pos="0">
                  <a:srgbClr val="000066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75000">
                  <a:srgbClr val="D2DDF1"/>
                </a:gs>
                <a:gs pos="100000">
                  <a:srgbClr val="00FF99"/>
                </a:gs>
              </a:gsLst>
              <a:lin ang="540000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513271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9E80422-8907-41EB-9582-2A0B8157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11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XRF for Soil Screening</a:t>
            </a:r>
            <a:br>
              <a:rPr lang="en-US" dirty="0"/>
            </a:br>
            <a:r>
              <a:rPr lang="en-US" sz="2000" dirty="0"/>
              <a:t>Tim Johnson </a:t>
            </a:r>
            <a:br>
              <a:rPr lang="en-US" sz="2000" dirty="0"/>
            </a:br>
            <a:r>
              <a:rPr lang="en-US" sz="2000" dirty="0"/>
              <a:t>Business Development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4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44FE-38CF-4C41-A8ED-B996EC92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in Soil XRF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B82-675E-4D75-BB6C-6960DB6AA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</a:t>
            </a:r>
          </a:p>
          <a:p>
            <a:r>
              <a:rPr lang="en-US" dirty="0"/>
              <a:t>Moisture</a:t>
            </a:r>
          </a:p>
          <a:p>
            <a:r>
              <a:rPr lang="en-US" dirty="0"/>
              <a:t>Grain size</a:t>
            </a:r>
          </a:p>
          <a:p>
            <a:r>
              <a:rPr lang="en-US" dirty="0"/>
              <a:t>Sample container (or lack thereof)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94694-389B-460A-85B7-9CD98223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D1376-9E66-495D-BCC6-00D96B5A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3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8456-22F3-4585-AB42-579D3FE26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Invasive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122C2-047E-437F-AF27-46A86149E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dirty="0"/>
              <a:t>Many variations on this method</a:t>
            </a:r>
          </a:p>
          <a:p>
            <a:r>
              <a:rPr lang="en-US" dirty="0"/>
              <a:t>Samples removed and placed into a container</a:t>
            </a:r>
          </a:p>
          <a:p>
            <a:r>
              <a:rPr lang="en-US" dirty="0"/>
              <a:t>More time consuming</a:t>
            </a:r>
          </a:p>
          <a:p>
            <a:r>
              <a:rPr lang="en-US" dirty="0"/>
              <a:t>Additional materials needed</a:t>
            </a:r>
          </a:p>
          <a:p>
            <a:r>
              <a:rPr lang="en-US" dirty="0"/>
              <a:t>Greatly improved accuracy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8BA19-C08A-46B7-B56E-2232D36A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D182F-AB1B-41AD-91E2-6CDED5E96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34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0A85-5A8C-4BCD-978B-CD492F27B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Invasive testing - Good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35726-E25F-4824-B805-22614477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is scooped and placed into a bag</a:t>
            </a:r>
          </a:p>
          <a:p>
            <a:r>
              <a:rPr lang="en-US" dirty="0"/>
              <a:t>Analysis is performed through the bag</a:t>
            </a:r>
          </a:p>
          <a:p>
            <a:r>
              <a:rPr lang="en-US" dirty="0"/>
              <a:t>Allows for a larger sample to be analyzed than in-situ testing</a:t>
            </a:r>
          </a:p>
          <a:p>
            <a:r>
              <a:rPr lang="en-US" dirty="0"/>
              <a:t>Still many variables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07B62A-E78B-4488-909B-E9C8990F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BBCB1B-A66D-49DB-92D3-FE255600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68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01EE-0582-4F07-A3D1-67412F732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Invasive testing - Better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A49D5-6C87-4E59-ADDC-6A1C881F1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Several samples from an area scooped into a container</a:t>
            </a:r>
          </a:p>
          <a:p>
            <a:r>
              <a:rPr lang="en-US" dirty="0"/>
              <a:t>Samples homogenized</a:t>
            </a:r>
          </a:p>
          <a:p>
            <a:r>
              <a:rPr lang="en-US" dirty="0"/>
              <a:t>Homogenized composite sample analyzed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62F787-3CC7-4707-BDBA-400965D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85515-1430-4CE6-80BD-181D313D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65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B7AA8-5828-48D2-9D89-C613BDE0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Invasive testing - Best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4EF81-2307-44DA-AE8D-F182D8422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samples taken from an area and mixed together.</a:t>
            </a:r>
          </a:p>
          <a:p>
            <a:r>
              <a:rPr lang="en-US" dirty="0"/>
              <a:t>Sample is dried</a:t>
            </a:r>
          </a:p>
          <a:p>
            <a:r>
              <a:rPr lang="en-US" dirty="0"/>
              <a:t>Sample is homogenized</a:t>
            </a:r>
          </a:p>
          <a:p>
            <a:r>
              <a:rPr lang="en-US" dirty="0"/>
              <a:t>Sample is sieved to consistent grain size</a:t>
            </a:r>
          </a:p>
          <a:p>
            <a:r>
              <a:rPr lang="en-US" dirty="0"/>
              <a:t>Sample is placed into an XRF cup for analysis</a:t>
            </a:r>
          </a:p>
          <a:p>
            <a:r>
              <a:rPr lang="en-US" dirty="0"/>
              <a:t>Cup is analyzed minimum 4 times turning each time.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0249C-92AF-48D1-9404-D5AA23B2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1E9DF-509B-4293-94E1-BB289453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16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B4133-A2EC-43A9-A125-A3C14DD3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Limitations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F7A48-02C6-47AF-AA43-98D80C64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7D67C-3C8C-4212-89CF-76F3F0C9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0F5B83-6784-2506-31F1-0B223C93A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Accepted for screening only</a:t>
            </a:r>
          </a:p>
          <a:p>
            <a:r>
              <a:rPr lang="en-US" dirty="0"/>
              <a:t>Limited to 12 of the 13 priority pollutant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25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5BBB-2DC8-4A0D-B20C-56B1A495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EDF80-2687-4238-BD35-EE682360B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050BE-E9CB-48E6-A9ED-6A95869D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6D5A6-3D21-4B63-B64B-D10C3AF6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2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ED334-40C4-4464-A96C-C3EC0AB4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A946B-BAC5-442B-9F8F-8166BD76D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XRF for Soil Screening</a:t>
            </a:r>
          </a:p>
          <a:p>
            <a:pPr lvl="1"/>
            <a:r>
              <a:rPr lang="en-US" sz="2400" dirty="0"/>
              <a:t>What is it?</a:t>
            </a:r>
          </a:p>
          <a:p>
            <a:pPr lvl="1"/>
            <a:r>
              <a:rPr lang="en-US" sz="2400" dirty="0"/>
              <a:t>EPA Guidance</a:t>
            </a:r>
          </a:p>
          <a:p>
            <a:pPr lvl="1"/>
            <a:r>
              <a:rPr lang="en-US" sz="2400" dirty="0"/>
              <a:t>How can it help you?</a:t>
            </a:r>
          </a:p>
          <a:p>
            <a:pPr lvl="1"/>
            <a:r>
              <a:rPr lang="en-US" sz="2400" dirty="0"/>
              <a:t>Sampling best practices</a:t>
            </a:r>
          </a:p>
          <a:p>
            <a:pPr lvl="1"/>
            <a:r>
              <a:rPr lang="en-US" sz="2400" dirty="0"/>
              <a:t>Limitations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80FD5-CD42-4160-8774-EA30E6E8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2C143-2F49-4A77-945F-130496ED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-Ray Fluorescence Spectroscopy (XRF) – Basics | XRF Spectroscopy">
            <a:extLst>
              <a:ext uri="{FF2B5EF4-FFF2-40B4-BE49-F238E27FC236}">
                <a16:creationId xmlns:a16="http://schemas.microsoft.com/office/drawing/2014/main" id="{C3A8F6D7-5BBE-4C23-838A-E36400DD7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090" y="1535005"/>
            <a:ext cx="2856512" cy="216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251"/>
            <a:ext cx="9144000" cy="795528"/>
          </a:xfrm>
        </p:spPr>
        <p:txBody>
          <a:bodyPr/>
          <a:lstStyle/>
          <a:p>
            <a:r>
              <a:rPr lang="en-US" dirty="0"/>
              <a:t>Introduction to HH XRF – 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763" y="1785646"/>
            <a:ext cx="3488384" cy="3575606"/>
          </a:xfrm>
        </p:spPr>
        <p:txBody>
          <a:bodyPr>
            <a:normAutofit fontScale="625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X-Ray Tube generates photons that are directed towards the sample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Sample is excited and emits characteristic photon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These characteristic photons are captured and counted by the detector creating a spectrum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Peak height is proportional to concentration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18144" y="5632488"/>
            <a:ext cx="3086100" cy="273844"/>
          </a:xfrm>
        </p:spPr>
        <p:txBody>
          <a:bodyPr/>
          <a:lstStyle/>
          <a:p>
            <a:r>
              <a:rPr lang="en-US"/>
              <a:t>Confidential and Proprietary SciAps Inc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03283" y="5624513"/>
            <a:ext cx="2057400" cy="273844"/>
          </a:xfrm>
        </p:spPr>
        <p:txBody>
          <a:bodyPr/>
          <a:lstStyle/>
          <a:p>
            <a:fld id="{65E0F8FD-1CAA-4F6E-9A38-5B57774F2199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252" y="3682603"/>
            <a:ext cx="3629025" cy="2078831"/>
          </a:xfrm>
          <a:prstGeom prst="rect">
            <a:avLst/>
          </a:prstGeom>
        </p:spPr>
      </p:pic>
      <p:pic>
        <p:nvPicPr>
          <p:cNvPr id="1028" name="Picture 4" descr="What is X-Ray Fluorescence (XRF)?">
            <a:extLst>
              <a:ext uri="{FF2B5EF4-FFF2-40B4-BE49-F238E27FC236}">
                <a16:creationId xmlns:a16="http://schemas.microsoft.com/office/drawing/2014/main" id="{82040F0E-2172-4D17-966D-BF281BB68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702" y="2450962"/>
            <a:ext cx="2519713" cy="123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70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D675-B1E9-4AF8-9E09-94B65DEB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Basics of XRF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792C4-EA1A-4087-92C9-8F30C2F8B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element emits photon of known energy</a:t>
            </a:r>
          </a:p>
          <a:p>
            <a:r>
              <a:rPr lang="en-US" dirty="0"/>
              <a:t>Algorithms are written to focus on certain peaks </a:t>
            </a:r>
          </a:p>
          <a:p>
            <a:r>
              <a:rPr lang="en-US" dirty="0"/>
              <a:t>Proper calibration along with algorithms give a concentration in ppm or 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6DD33-FDE6-488A-A03E-D98D4C6D4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9045A-34C8-4C5B-8D7D-52E326D4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0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8321-CA23-460E-B5C5-E825E7DE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EPA guidance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34382-168F-42D0-A196-2E7A65FC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33BFD2-A6D9-43D8-A2D8-E2114280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D1EB52-2573-726E-31F2-47AA38792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“XRF may be used to obtain in situ measurements at a large number of locations in a short period of time to determine if a site warrants further attention with respect to characterization.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https://www.epa.gov/sites/default/files/2016-01/documents/field_xrf_measurement107_af.r3.pdf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177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34EA-CDBD-4A10-B1D1-872AAE7A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SW-846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49973-ED6B-487F-BE71-1D1F85B68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 Method 6200 </a:t>
            </a:r>
          </a:p>
          <a:p>
            <a:r>
              <a:rPr lang="en-US" dirty="0"/>
              <a:t>Describes the methodology and QC for using portable XRF for soils and sediments</a:t>
            </a:r>
          </a:p>
          <a:p>
            <a:r>
              <a:rPr lang="en-US" dirty="0"/>
              <a:t>Very detailed, and seldom fully followed.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9CF24-B4D9-423A-BA34-DAA04DFB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E25BC-3B29-4D2E-B291-77B079E1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4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EE504-4EFE-46BD-8A87-55554A5F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How can XRF benefit you?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B8708-6C51-4466-A026-5A421FE6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for a sight to be rapidly screened.</a:t>
            </a:r>
          </a:p>
          <a:p>
            <a:pPr lvl="1"/>
            <a:r>
              <a:rPr lang="en-US" dirty="0"/>
              <a:t>Results in minutes</a:t>
            </a:r>
          </a:p>
          <a:p>
            <a:pPr lvl="1"/>
            <a:r>
              <a:rPr lang="en-US" dirty="0"/>
              <a:t>Focus on trouble spots  </a:t>
            </a:r>
          </a:p>
          <a:p>
            <a:r>
              <a:rPr lang="en-US" dirty="0"/>
              <a:t>Allows for fewer samples to be sent to lab for confirmatory testing (AA, ICP)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ECEF8-F589-4018-AAE9-2264FB1D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E5160-7306-4706-BFFC-32B482F2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5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2BE2E-C883-4A77-BBAF-E4252537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Sampling Techniques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2C25-D192-4008-9AF2-0D53BD8BE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methods for sampling (many variations)</a:t>
            </a:r>
          </a:p>
          <a:p>
            <a:pPr lvl="1"/>
            <a:r>
              <a:rPr lang="en-US" dirty="0"/>
              <a:t>In-situ</a:t>
            </a:r>
          </a:p>
          <a:p>
            <a:pPr lvl="1"/>
            <a:r>
              <a:rPr lang="en-US" dirty="0"/>
              <a:t>Invasive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AB8AC-4F65-4654-AB76-9D71C7B3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8525A-E5D6-4EB6-9AE6-72FC63F0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7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44FE-38CF-4C41-A8ED-B996EC92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In-situ testing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B82-675E-4D75-BB6C-6960DB6AA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Analyzer is placed directly on the soil</a:t>
            </a:r>
          </a:p>
          <a:p>
            <a:r>
              <a:rPr lang="en-US" dirty="0"/>
              <a:t>Very rapid</a:t>
            </a:r>
          </a:p>
          <a:p>
            <a:r>
              <a:rPr lang="en-US" dirty="0"/>
              <a:t>Not as accurate</a:t>
            </a:r>
          </a:p>
          <a:p>
            <a:r>
              <a:rPr lang="en-US" dirty="0"/>
              <a:t>Many variables cannot be controlled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94694-389B-460A-85B7-9CD98223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D1376-9E66-495D-BCC6-00D96B5A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31E2-0835-494D-A25F-348A067D5B1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1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37FEFD74D19847A52D18C7E8639F1B" ma:contentTypeVersion="0" ma:contentTypeDescription="Create a new document." ma:contentTypeScope="" ma:versionID="ad554e03b4ec813bdf6e7c73b4531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5a7ef67c7a09f44dde78b841928f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BFFDC3-A757-4540-938E-886FC8516C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03ECA8-31D8-489A-A93B-A2DEA124FA7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34BCA9-3FD7-4D53-AB61-C48E5AA780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17401</TotalTime>
  <Words>454</Words>
  <Application>Microsoft Office PowerPoint</Application>
  <PresentationFormat>On-screen Show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XRF for Soil Screening Tim Johnson  Business Development Manager</vt:lpstr>
      <vt:lpstr>Overview</vt:lpstr>
      <vt:lpstr>Introduction to HH XRF – How it works</vt:lpstr>
      <vt:lpstr>Basics of XRF</vt:lpstr>
      <vt:lpstr>EPA guidance</vt:lpstr>
      <vt:lpstr>SW-846</vt:lpstr>
      <vt:lpstr>How can XRF benefit you?</vt:lpstr>
      <vt:lpstr>Sampling Techniques</vt:lpstr>
      <vt:lpstr>In-situ testing</vt:lpstr>
      <vt:lpstr>Variables in Soil XRF analysis</vt:lpstr>
      <vt:lpstr>Invasive Testing</vt:lpstr>
      <vt:lpstr>Invasive testing - Good</vt:lpstr>
      <vt:lpstr>Invasive testing - Better</vt:lpstr>
      <vt:lpstr>Invasive testing - Best</vt:lpstr>
      <vt:lpstr>Limitations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</dc:creator>
  <cp:lastModifiedBy>Tim Johnson</cp:lastModifiedBy>
  <cp:revision>733</cp:revision>
  <cp:lastPrinted>2015-03-24T19:54:48Z</cp:lastPrinted>
  <dcterms:created xsi:type="dcterms:W3CDTF">2012-08-30T11:47:36Z</dcterms:created>
  <dcterms:modified xsi:type="dcterms:W3CDTF">2024-02-05T13:43:25Z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0x0101005337FEFD74D19847A52D18C7E8639F1B</vt:lpwstr>
  </property>
  <property fmtid="{D5CDD505-2E9C-101B-9397-08002B2CF9AE}" pid="3" name="IsMyDocuments">
    <vt:bool>true</vt:bool>
  </property>
</Properties>
</file>